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5" roundtripDataSignature="AMtx7miQGVsG38quCDsxkQ9nl6jwb/0d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customschemas.google.com/relationships/presentationmetadata" Target="metadata"/><Relationship Id="rId50" Type="http://schemas.openxmlformats.org/officeDocument/2006/relationships/slide" Target="slides/slide46.xml"/><Relationship Id="rId94" Type="http://schemas.openxmlformats.org/officeDocument/2006/relationships/slide" Target="slides/slide9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2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2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2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2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9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2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3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3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3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3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4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9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9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5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5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5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7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7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97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7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97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97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8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8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8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8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9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9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99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9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99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9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9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0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0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3" name="Google Shape;83;p100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00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urvey.stackoverflow.co/2022/#section-most-loved-dreaded-and-wanted-programming-scripting-and-markup-language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6.jpg"/><Relationship Id="rId6" Type="http://schemas.openxmlformats.org/officeDocument/2006/relationships/image" Target="../media/image8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Relationship Id="rId4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youtube.com/@NoBoilerplate" TargetMode="External"/><Relationship Id="rId4" Type="http://schemas.openxmlformats.org/officeDocument/2006/relationships/hyperlink" Target="https://fasterthanli.me/articles/a-half-hour-to-learn-rus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838200" y="4271749"/>
            <a:ext cx="10515600" cy="109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GB" sz="5200"/>
              <a:t>Rust 101</a:t>
            </a:r>
            <a:endParaRPr/>
          </a:p>
        </p:txBody>
      </p:sp>
      <p:sp>
        <p:nvSpPr>
          <p:cNvPr id="105" name="Google Shape;105;p1"/>
          <p:cNvSpPr/>
          <p:nvPr/>
        </p:nvSpPr>
        <p:spPr>
          <a:xfrm>
            <a:off x="838199" y="5441771"/>
            <a:ext cx="10515599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1220089" y="5557656"/>
            <a:ext cx="9751823" cy="58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/>
              <a:t>Introduction</a:t>
            </a:r>
            <a:endParaRPr/>
          </a:p>
        </p:txBody>
      </p:sp>
      <p:pic>
        <p:nvPicPr>
          <p:cNvPr descr="Shape&#10;&#10;Description automatically generated with low confidence" id="107" name="Google Shape;10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59" y="286602"/>
            <a:ext cx="3879879" cy="3879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/>
          <p:nvPr/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/>
        </p:nvSpPr>
        <p:spPr>
          <a:xfrm>
            <a:off x="842772" y="1249510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Arial"/>
              <a:buNone/>
            </a:pPr>
            <a:r>
              <a:rPr b="1" i="0" lang="en-GB" sz="7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Okay, so I’m convinced. What now?</a:t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6095999" y="4224656"/>
            <a:ext cx="516801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>
            <p:ph type="title"/>
          </p:nvPr>
        </p:nvSpPr>
        <p:spPr>
          <a:xfrm>
            <a:off x="7848600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/>
              <a:t>A brief tour of Rust</a:t>
            </a:r>
            <a:endParaRPr/>
          </a:p>
        </p:txBody>
      </p:sp>
      <p:pic>
        <p:nvPicPr>
          <p:cNvPr descr="Map with pin" id="202" name="Google Shape;20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682" y="625683"/>
            <a:ext cx="5454246" cy="545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7404140" y="505699"/>
            <a:ext cx="2590800" cy="883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10" name="Google Shape;2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852" y="1123949"/>
            <a:ext cx="439029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Bindings</a:t>
            </a:r>
            <a:endParaRPr/>
          </a:p>
        </p:txBody>
      </p:sp>
      <p:pic>
        <p:nvPicPr>
          <p:cNvPr descr="Text&#10;&#10;Description automatically generated" id="216" name="Google Shape;2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1162050"/>
            <a:ext cx="75247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Types</a:t>
            </a:r>
            <a:endParaRPr/>
          </a:p>
        </p:txBody>
      </p:sp>
      <p:pic>
        <p:nvPicPr>
          <p:cNvPr descr="Text&#10;&#10;Description automatically generated"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4" y="1162050"/>
            <a:ext cx="75247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Annotations</a:t>
            </a:r>
            <a:endParaRPr/>
          </a:p>
        </p:txBody>
      </p:sp>
      <p:pic>
        <p:nvPicPr>
          <p:cNvPr descr="Graphical user interface, text&#10;&#10;Description automatically generated with medium confidence"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981075"/>
            <a:ext cx="752475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842772" y="1631250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Arial"/>
              <a:buNone/>
            </a:pPr>
            <a:r>
              <a:rPr b="1" i="0" lang="en-GB" sz="7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general, default to using i32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38" name="Google Shape;2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809625"/>
            <a:ext cx="75247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Uninitialized Variables</a:t>
            </a:r>
            <a:endParaRPr/>
          </a:p>
        </p:txBody>
      </p:sp>
      <p:pic>
        <p:nvPicPr>
          <p:cNvPr descr="Icon&#10;&#10;Description automatically generated" id="240" name="Google Shape;2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459689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Uninitialized Variables</a:t>
            </a:r>
            <a:endParaRPr/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830" y="2177334"/>
            <a:ext cx="10412340" cy="270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809625"/>
            <a:ext cx="75247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Initialised Variables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578651" y="1122363"/>
            <a:ext cx="11034695" cy="3174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GB" sz="8000"/>
              <a:t>Why use Rust?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Unused Variables</a:t>
            </a:r>
            <a:endParaRPr/>
          </a:p>
        </p:txBody>
      </p:sp>
      <p:pic>
        <p:nvPicPr>
          <p:cNvPr descr="A picture containing graphical user interface&#10;&#10;Description automatically generated"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1162050"/>
            <a:ext cx="75247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63" name="Google Shape;2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628650"/>
            <a:ext cx="752475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447675"/>
            <a:ext cx="9353550" cy="5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Destructuring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 with low confidence" id="275" name="Google Shape;2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819150"/>
            <a:ext cx="935355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285750"/>
            <a:ext cx="9353550" cy="6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Multiline Statements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819150"/>
            <a:ext cx="935355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819150"/>
            <a:ext cx="935355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Returning Values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765" y="104775"/>
            <a:ext cx="79604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Blocks denote a new scope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rectangle&#10;&#10;Description automatically generated" id="305" name="Google Shape;3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1000125"/>
            <a:ext cx="93535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Blocks are expressions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&#10;&#10;Description automatically generated"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466725"/>
            <a:ext cx="9353550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Blocks can have statements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wearing a hat&#10;&#10;Description automatically generated with low confidence"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1" r="0" t="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 rot="-5400000">
            <a:off x="-1103377" y="1100316"/>
            <a:ext cx="6858003" cy="46573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262626">
                  <a:alpha val="23921"/>
                </a:srgbClr>
              </a:gs>
              <a:gs pos="85000">
                <a:srgbClr val="262626">
                  <a:alpha val="44705"/>
                </a:srgbClr>
              </a:gs>
              <a:gs pos="100000">
                <a:srgbClr val="262626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>
            <p:ph type="title"/>
          </p:nvPr>
        </p:nvSpPr>
        <p:spPr>
          <a:xfrm>
            <a:off x="643466" y="643467"/>
            <a:ext cx="5452529" cy="3569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sz="6000">
                <a:solidFill>
                  <a:schemeClr val="lt1"/>
                </a:solidFill>
              </a:rPr>
              <a:t>It makes you feel like a genius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262626">
                  <a:alpha val="23921"/>
                </a:srgbClr>
              </a:gs>
              <a:gs pos="85000">
                <a:srgbClr val="262626">
                  <a:alpha val="44705"/>
                </a:srgbClr>
              </a:gs>
              <a:gs pos="100000">
                <a:srgbClr val="262626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4" y="114300"/>
            <a:ext cx="935355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functions are identical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4300"/>
            <a:ext cx="11449050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statements are expressions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29" name="Google Shape;3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285750"/>
            <a:ext cx="11449050" cy="6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statements are expressions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 with medium confidence" id="335" name="Google Shape;3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466725"/>
            <a:ext cx="11449050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 &amp; methods are familiar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</p:txBody>
      </p:sp>
      <p:pic>
        <p:nvPicPr>
          <p:cNvPr descr="Graphical user interface, text&#10;&#10;Description automatically generated" id="342" name="Google Shape;3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71575"/>
            <a:ext cx="114490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47" name="Google Shape;3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819150"/>
            <a:ext cx="1144905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namespaces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Importing entire namespaces</a:t>
            </a:r>
            <a:endParaRPr/>
          </a:p>
        </p:txBody>
      </p:sp>
      <p:pic>
        <p:nvPicPr>
          <p:cNvPr descr="Rectangle&#10;&#10;Description automatically generated with medium confidence" id="354" name="Google Shape;3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71575"/>
            <a:ext cx="114490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59" name="Google Shape;3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000125"/>
            <a:ext cx="114490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are namespaces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65" name="Google Shape;3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000125"/>
            <a:ext cx="114490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non-primitives in scope by default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000125"/>
            <a:ext cx="114490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Rust compiler does this for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/>
              <a:t>Empowerment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Reducing barrier to access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Eliminate common pitfalls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Guides you to reliable, efficient code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Expressive and flexible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 u="sng">
                <a:solidFill>
                  <a:schemeClr val="hlink"/>
                </a:solidFill>
                <a:hlinkClick r:id="rId3"/>
              </a:rPr>
              <a:t>Voted “Most loved language”</a:t>
            </a:r>
            <a:r>
              <a:rPr lang="en-GB" sz="2200"/>
              <a:t> (since 2015)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662" y="390525"/>
            <a:ext cx="112306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statements are concise control flow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383" name="Google Shape;38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647700"/>
            <a:ext cx="1144905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combine data into one record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are easy to initialise</a:t>
            </a:r>
            <a:endParaRPr/>
          </a:p>
        </p:txBody>
      </p:sp>
      <p:pic>
        <p:nvPicPr>
          <p:cNvPr descr="Graphical user interface, text&#10;&#10;Description automatically generated" id="390" name="Google Shape;3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71575"/>
            <a:ext cx="114490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000125"/>
            <a:ext cx="114490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Shorthand initialisation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401" name="Google Shape;4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000125"/>
            <a:ext cx="114490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Shorthand used wrong</a:t>
            </a:r>
            <a:endParaRPr/>
          </a:p>
        </p:txBody>
      </p:sp>
      <p:pic>
        <p:nvPicPr>
          <p:cNvPr descr="Icon&#10;&#10;Description automatically generated" id="403" name="Google Shape;40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459689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Shorthand used wrong</a:t>
            </a:r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26" y="2330863"/>
            <a:ext cx="10814146" cy="234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14" name="Google Shape;4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466725"/>
            <a:ext cx="11449050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can be deconstructed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Deconstruction can discard attributes</a:t>
            </a:r>
            <a:endParaRPr/>
          </a:p>
        </p:txBody>
      </p:sp>
      <p:pic>
        <p:nvPicPr>
          <p:cNvPr descr="Graphical user interface, text, application&#10;&#10;Description automatically generated" id="421" name="Google Shape;4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71575"/>
            <a:ext cx="114490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26" name="Google Shape;4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466725"/>
            <a:ext cx="11830050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statements can be conditions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32" name="Google Shape;4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10" y="266700"/>
            <a:ext cx="114773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arms are also patterns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/>
              <a:t>Your code just works</a:t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Code should be able to run without crashing </a:t>
            </a:r>
            <a:r>
              <a:rPr b="1" lang="en-GB" sz="2200"/>
              <a:t>first time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Borrow checker promises that it is memory-safe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Compilation errors have become excellent.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Industry-ready and present in many large codebases</a:t>
            </a:r>
            <a:endParaRPr/>
          </a:p>
          <a:p>
            <a:pPr indent="-889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descr="Shape, square&#10;&#10;Description automatically generated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7216" y="4574053"/>
            <a:ext cx="1602910" cy="1602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5694" y="4860303"/>
            <a:ext cx="1357070" cy="1030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8332" y="449103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136" y="4638676"/>
            <a:ext cx="2658533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38" name="Google Shape;4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4238"/>
            <a:ext cx="12192000" cy="586952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arms must be exhaustive</a:t>
            </a:r>
            <a:endParaRPr/>
          </a:p>
        </p:txBody>
      </p:sp>
      <p:pic>
        <p:nvPicPr>
          <p:cNvPr descr="Icon&#10;&#10;Description automatically generated" id="440" name="Google Shape;4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459689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arms must be exhaustive</a:t>
            </a:r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21818"/>
            <a:ext cx="12192000" cy="341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51" name="Google Shape;4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944"/>
            <a:ext cx="12192000" cy="622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arms must be exhaustive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57" name="Google Shape;4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05" y="387626"/>
            <a:ext cx="10911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can have functions implemented for them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63" name="Google Shape;4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0"/>
            <a:ext cx="12192000" cy="624698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can have functions implemented for them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469" name="Google Shape;46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3953"/>
            <a:ext cx="12192000" cy="519009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Traits are like type classes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75" name="Google Shape;4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138" y="418547"/>
            <a:ext cx="114477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Traits are like type classes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81" name="Google Shape;4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04" y="508000"/>
            <a:ext cx="10911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foreign traits on your own types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87" name="Google Shape;4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365"/>
            <a:ext cx="12192000" cy="590726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your own traits on foreign types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93" name="Google Shape;4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602"/>
            <a:ext cx="12192000" cy="66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foreign traits on foreign types…?</a:t>
            </a:r>
            <a:endParaRPr/>
          </a:p>
        </p:txBody>
      </p:sp>
      <p:pic>
        <p:nvPicPr>
          <p:cNvPr descr="Icon&#10;&#10;Description automatically generated" id="495" name="Google Shape;4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837376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686" y="0"/>
            <a:ext cx="69286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foreign traits on foreign types…?</a:t>
            </a:r>
            <a:endParaRPr/>
          </a:p>
        </p:txBody>
      </p:sp>
      <p:pic>
        <p:nvPicPr>
          <p:cNvPr id="501" name="Google Shape;50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7652"/>
            <a:ext cx="12192000" cy="28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06" name="Google Shape;5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3811"/>
            <a:ext cx="12192000" cy="485037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Immutability by default</a:t>
            </a:r>
            <a:endParaRPr/>
          </a:p>
        </p:txBody>
      </p:sp>
      <p:pic>
        <p:nvPicPr>
          <p:cNvPr descr="Icon&#10;&#10;Description automatically generated" id="508" name="Google Shape;50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459689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Immutability by default</a:t>
            </a:r>
            <a:endParaRPr/>
          </a:p>
        </p:txBody>
      </p:sp>
      <p:pic>
        <p:nvPicPr>
          <p:cNvPr id="514" name="Google Shape;5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810" y="1928603"/>
            <a:ext cx="8278380" cy="300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tangle&#10;&#10;Description automatically generated with medium confidence" id="519" name="Google Shape;51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3811"/>
            <a:ext cx="12192000" cy="485037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Opt-in mutability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525" name="Google Shape;5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3953"/>
            <a:ext cx="12192000" cy="519009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Generic Functions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531" name="Google Shape;53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3953"/>
            <a:ext cx="12192000" cy="519009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Generic Functions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537" name="Google Shape;5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935"/>
            <a:ext cx="12192000" cy="66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Generics can be constrained by traits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 with medium confidence" id="543" name="Google Shape;54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4659"/>
            <a:ext cx="12192000" cy="55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can also be generic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549" name="Google Shape;5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365"/>
            <a:ext cx="12192000" cy="5907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can also be generic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3811"/>
            <a:ext cx="12192000" cy="485037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Vectors can have literal definitions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/>
              <a:t>Fearless Concurrency</a:t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>
            <p:ph idx="1" type="body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Type system promises race condition freedom at compile time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Simple constraints on how to interact with memory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Well-designed concurrency primitives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Libraries (like Rayon) make parallelisation easy &amp; practical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Concurrency becomes simple in Rust!</a:t>
            </a:r>
            <a:endParaRPr/>
          </a:p>
          <a:p>
            <a:pPr indent="-889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61" name="Google Shape;56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3953"/>
            <a:ext cx="12192000" cy="519009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Macros are metaprogramming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567" name="Google Shape;56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696" y="397565"/>
            <a:ext cx="10000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println!() is just a macro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Panics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&#10;&#10;Description automatically generated" id="574" name="Google Shape;57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3811"/>
            <a:ext cx="12192000" cy="4850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75" name="Google Shape;57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459689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Panics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73"/>
          <p:cNvPicPr preferRelativeResize="0"/>
          <p:nvPr/>
        </p:nvPicPr>
        <p:blipFill rotWithShape="1">
          <a:blip r:embed="rId3">
            <a:alphaModFix/>
          </a:blip>
          <a:srcRect b="0" l="0" r="0" t="5758"/>
          <a:stretch/>
        </p:blipFill>
        <p:spPr>
          <a:xfrm>
            <a:off x="880334" y="2952750"/>
            <a:ext cx="10431331" cy="10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586" name="Google Shape;5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213"/>
            <a:ext cx="12192000" cy="66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may panic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588" name="Google Shape;58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569" y="5686978"/>
            <a:ext cx="732859" cy="66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may panic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75"/>
          <p:cNvPicPr preferRelativeResize="0"/>
          <p:nvPr/>
        </p:nvPicPr>
        <p:blipFill rotWithShape="1">
          <a:blip r:embed="rId3">
            <a:alphaModFix/>
          </a:blip>
          <a:srcRect b="0" l="0" r="0" t="5721"/>
          <a:stretch/>
        </p:blipFill>
        <p:spPr>
          <a:xfrm>
            <a:off x="885098" y="2838449"/>
            <a:ext cx="10421804" cy="125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Enums </a:t>
            </a:r>
            <a:endParaRPr/>
          </a:p>
        </p:txBody>
      </p:sp>
      <p:pic>
        <p:nvPicPr>
          <p:cNvPr descr="Shape, rectangle&#10;&#10;Description automatically generated" id="600" name="Google Shape;6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7462"/>
            <a:ext cx="12192000" cy="45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05" name="Google Shape;6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090"/>
            <a:ext cx="12192000" cy="565181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7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Implementations on enums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11" name="Google Shape;6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090"/>
            <a:ext cx="12192000" cy="565181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8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Matching on enums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617" name="Google Shape;6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7462"/>
            <a:ext cx="12192000" cy="45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9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is also an enum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/>
              <a:t>Blazingly fast</a:t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idx="1" type="body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Suite of well-optimised data structures that </a:t>
            </a:r>
            <a:r>
              <a:rPr i="1" lang="en-GB" sz="2200"/>
              <a:t>just work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No garbage collection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Monomorphisation means generic code produces optimised code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Same old LLVM backend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GB" sz="2200"/>
              <a:t>Zero-cost </a:t>
            </a:r>
            <a:r>
              <a:rPr lang="en-GB" sz="2200"/>
              <a:t>abstractions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23" name="Google Shape;62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3090"/>
            <a:ext cx="12192000" cy="565181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0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Matching on Results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29" name="Google Shape;62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8598"/>
            <a:ext cx="12192000" cy="536080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1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Matching on Results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35" name="Google Shape;63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9467"/>
            <a:ext cx="12192000" cy="621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2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Bubble up errors (the verbose way)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41" name="Google Shape;64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8598"/>
            <a:ext cx="12192000" cy="5360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Bubble up errors (the nice way)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Iterators</a:t>
            </a:r>
            <a:endParaRPr/>
          </a:p>
        </p:txBody>
      </p:sp>
      <p:pic>
        <p:nvPicPr>
          <p:cNvPr descr="Background pattern, rectangle&#10;&#10;Description automatically generated" id="648" name="Google Shape;6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6326"/>
            <a:ext cx="12192000" cy="364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Ranges</a:t>
            </a:r>
            <a:endParaRPr/>
          </a:p>
        </p:txBody>
      </p:sp>
      <p:pic>
        <p:nvPicPr>
          <p:cNvPr descr="Graphical user interface, text&#10;&#10;Description automatically generated" id="654" name="Google Shape;65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22970"/>
            <a:ext cx="12192000" cy="42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59" name="Google Shape;65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9145"/>
            <a:ext cx="12192000" cy="649423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6"/>
          <p:cNvSpPr txBox="1"/>
          <p:nvPr/>
        </p:nvSpPr>
        <p:spPr>
          <a:xfrm>
            <a:off x="1011935" y="50800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Iterable can be used in a for loop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7"/>
          <p:cNvSpPr txBox="1"/>
          <p:nvPr/>
        </p:nvSpPr>
        <p:spPr>
          <a:xfrm>
            <a:off x="1011936" y="2839212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Time’s up!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8"/>
          <p:cNvSpPr txBox="1"/>
          <p:nvPr/>
        </p:nvSpPr>
        <p:spPr>
          <a:xfrm>
            <a:off x="1011936" y="2839212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now know enough Rust to write your own programs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9"/>
          <p:cNvSpPr txBox="1"/>
          <p:nvPr/>
        </p:nvSpPr>
        <p:spPr>
          <a:xfrm>
            <a:off x="1011936" y="2146753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GB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https://www.youtube.com/@NoBoilerplate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9"/>
          <p:cNvSpPr txBox="1"/>
          <p:nvPr/>
        </p:nvSpPr>
        <p:spPr>
          <a:xfrm>
            <a:off x="1011936" y="4358772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GB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https://fasterthanli.me/articles/a-half-hour-to-learn-rust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/>
              <a:t>Seamless Interoperability</a:t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>
            <p:ph idx="1" type="body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Foreign Function Interface (FFI) allows for seamless interoperability with different languages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No of garbage collector means easy C compatibility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Software today uses Rust code in Python, C, C++, Go, etc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200"/>
              <a:t>Rust can be inserted into a lot of codebases, today, headache-free!</a:t>
            </a:r>
            <a:endParaRPr/>
          </a:p>
          <a:p>
            <a:pPr indent="-889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0"/>
          <p:cNvSpPr txBox="1"/>
          <p:nvPr/>
        </p:nvSpPr>
        <p:spPr>
          <a:xfrm>
            <a:off x="1011936" y="2839212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2023-02-18T13:14:41Z</dcterms:created>
  <dc:creator>Sager, Mila</dc:creator>
</cp:coreProperties>
</file>